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</p:sldMasterIdLst>
  <p:notesMasterIdLst>
    <p:notesMasterId r:id="rId19"/>
  </p:notesMasterIdLst>
  <p:sldIdLst>
    <p:sldId id="319" r:id="rId3"/>
    <p:sldId id="329" r:id="rId4"/>
    <p:sldId id="323" r:id="rId5"/>
    <p:sldId id="324" r:id="rId6"/>
    <p:sldId id="325" r:id="rId7"/>
    <p:sldId id="326" r:id="rId8"/>
    <p:sldId id="327" r:id="rId9"/>
    <p:sldId id="32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207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2CBE-A89E-4FD5-ADDB-30174D2EF1D0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784B-06CE-4DEA-AC70-E75E1A81C68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2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5420-0694-4D04-AC7A-3A6C0802FBC1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58C1-1904-468F-8E9F-941B5DC8F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0AC0-79EE-4EAC-98AA-89C785446A01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7D97-8C0C-4998-8372-804900D45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9EC7-AD6B-49B2-A774-FF91B1B346E2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E02A-AFE9-4401-821F-B853B03DB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1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6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632C-4CF2-4839-B7F5-D1652F1F0BF1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4194-0D06-4B37-BEAD-F2045494C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5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9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9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1pPr>
            <a:lvl2pPr marL="33526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DB37-91E9-4FF4-892B-D4B465099815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93D2-DE4C-469C-9EAB-A22B32F44C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53"/>
            </a:lvl1pPr>
            <a:lvl2pPr>
              <a:defRPr sz="1760"/>
            </a:lvl2pPr>
            <a:lvl3pPr>
              <a:defRPr sz="1467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53"/>
            </a:lvl1pPr>
            <a:lvl2pPr>
              <a:defRPr sz="1760"/>
            </a:lvl2pPr>
            <a:lvl3pPr>
              <a:defRPr sz="1467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D392-DE1E-4D18-8EFD-9F636A74B35B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E6A3-15A1-4336-B5B7-DD1C6CF20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60"/>
            </a:lvl1pPr>
            <a:lvl2pPr>
              <a:defRPr sz="1467"/>
            </a:lvl2pPr>
            <a:lvl3pPr>
              <a:defRPr sz="1320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760"/>
            </a:lvl1pPr>
            <a:lvl2pPr>
              <a:defRPr sz="1467"/>
            </a:lvl2pPr>
            <a:lvl3pPr>
              <a:defRPr sz="1320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52C8-0E64-4EA7-814E-AED69EDEC50B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C445-8D69-4970-9D51-FE097E57C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18CA-5F0B-4BC4-AEE4-80AEFD0A2386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9068-AA1D-4D3D-BAEC-B5F2203A99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46FA-FDE7-4E2B-8F74-95833A411B1C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674D-2CF7-4E87-83D0-F9BC64401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27"/>
            </a:lvl1pPr>
            <a:lvl2pPr marL="335265" indent="0">
              <a:buNone/>
              <a:defRPr sz="880"/>
            </a:lvl2pPr>
            <a:lvl3pPr marL="670530" indent="0">
              <a:buNone/>
              <a:defRPr sz="733"/>
            </a:lvl3pPr>
            <a:lvl4pPr marL="1005794" indent="0">
              <a:buNone/>
              <a:defRPr sz="660"/>
            </a:lvl4pPr>
            <a:lvl5pPr marL="1341059" indent="0">
              <a:buNone/>
              <a:defRPr sz="660"/>
            </a:lvl5pPr>
            <a:lvl6pPr marL="1676324" indent="0">
              <a:buNone/>
              <a:defRPr sz="660"/>
            </a:lvl6pPr>
            <a:lvl7pPr marL="2011589" indent="0">
              <a:buNone/>
              <a:defRPr sz="660"/>
            </a:lvl7pPr>
            <a:lvl8pPr marL="2346853" indent="0">
              <a:buNone/>
              <a:defRPr sz="660"/>
            </a:lvl8pPr>
            <a:lvl9pPr marL="2682118" indent="0">
              <a:buNone/>
              <a:defRPr sz="6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7CB9-C816-40BC-A92B-3B1F2DA7CD26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CE60-D349-4821-83A5-414EBA53CC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27"/>
            </a:lvl1pPr>
            <a:lvl2pPr marL="335265" indent="0">
              <a:buNone/>
              <a:defRPr sz="880"/>
            </a:lvl2pPr>
            <a:lvl3pPr marL="670530" indent="0">
              <a:buNone/>
              <a:defRPr sz="733"/>
            </a:lvl3pPr>
            <a:lvl4pPr marL="1005794" indent="0">
              <a:buNone/>
              <a:defRPr sz="660"/>
            </a:lvl4pPr>
            <a:lvl5pPr marL="1341059" indent="0">
              <a:buNone/>
              <a:defRPr sz="660"/>
            </a:lvl5pPr>
            <a:lvl6pPr marL="1676324" indent="0">
              <a:buNone/>
              <a:defRPr sz="660"/>
            </a:lvl6pPr>
            <a:lvl7pPr marL="2011589" indent="0">
              <a:buNone/>
              <a:defRPr sz="660"/>
            </a:lvl7pPr>
            <a:lvl8pPr marL="2346853" indent="0">
              <a:buNone/>
              <a:defRPr sz="660"/>
            </a:lvl8pPr>
            <a:lvl9pPr marL="2682118" indent="0">
              <a:buNone/>
              <a:defRPr sz="6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597-5AEB-4D73-9845-337E8F06640F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108-7C00-4715-85C3-7CDEF2C6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9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9768"/>
            <a:ext cx="8229600" cy="4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5773"/>
            <a:ext cx="2133600" cy="365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70530" eaLnBrk="1" fontAlgn="auto" hangingPunct="1">
              <a:spcBef>
                <a:spcPts val="0"/>
              </a:spcBef>
              <a:spcAft>
                <a:spcPts val="0"/>
              </a:spcAft>
              <a:defRPr sz="8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F2DDD84-B796-4691-91D6-15D62B42296A}" type="datetimeFigureOut">
              <a:rPr lang="en-US" smtClean="0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5773"/>
            <a:ext cx="2895600" cy="365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70530" eaLnBrk="1" fontAlgn="auto" hangingPunct="1">
              <a:spcBef>
                <a:spcPts val="0"/>
              </a:spcBef>
              <a:spcAft>
                <a:spcPts val="0"/>
              </a:spcAft>
              <a:defRPr sz="8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5773"/>
            <a:ext cx="2133600" cy="365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70530" eaLnBrk="1" fontAlgn="auto" hangingPunct="1">
              <a:spcBef>
                <a:spcPts val="0"/>
              </a:spcBef>
              <a:spcAft>
                <a:spcPts val="0"/>
              </a:spcAft>
              <a:defRPr sz="8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05A39F-73CF-4C72-AA11-586D43EB5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335265" algn="ctr" rtl="0" fontAlgn="base">
        <a:spcBef>
          <a:spcPct val="0"/>
        </a:spcBef>
        <a:spcAft>
          <a:spcPct val="0"/>
        </a:spcAft>
        <a:defRPr sz="3227">
          <a:solidFill>
            <a:schemeClr val="tx1"/>
          </a:solidFill>
          <a:latin typeface="Times New Roman" panose="02020603050405020304" pitchFamily="18" charset="0"/>
        </a:defRPr>
      </a:lvl6pPr>
      <a:lvl7pPr marL="670530" algn="ctr" rtl="0" fontAlgn="base">
        <a:spcBef>
          <a:spcPct val="0"/>
        </a:spcBef>
        <a:spcAft>
          <a:spcPct val="0"/>
        </a:spcAft>
        <a:defRPr sz="3227">
          <a:solidFill>
            <a:schemeClr val="tx1"/>
          </a:solidFill>
          <a:latin typeface="Times New Roman" panose="02020603050405020304" pitchFamily="18" charset="0"/>
        </a:defRPr>
      </a:lvl7pPr>
      <a:lvl8pPr marL="1005794" algn="ctr" rtl="0" fontAlgn="base">
        <a:spcBef>
          <a:spcPct val="0"/>
        </a:spcBef>
        <a:spcAft>
          <a:spcPct val="0"/>
        </a:spcAft>
        <a:defRPr sz="3227">
          <a:solidFill>
            <a:schemeClr val="tx1"/>
          </a:solidFill>
          <a:latin typeface="Times New Roman" panose="02020603050405020304" pitchFamily="18" charset="0"/>
        </a:defRPr>
      </a:lvl8pPr>
      <a:lvl9pPr marL="1341059" algn="ctr" rtl="0" fontAlgn="base">
        <a:spcBef>
          <a:spcPct val="0"/>
        </a:spcBef>
        <a:spcAft>
          <a:spcPct val="0"/>
        </a:spcAft>
        <a:defRPr sz="3227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4513" indent="-207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6613" indent="-166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163" indent="-166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25" indent="-166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ChangeArrowheads="1"/>
          </p:cNvSpPr>
          <p:nvPr/>
        </p:nvSpPr>
        <p:spPr bwMode="auto">
          <a:xfrm>
            <a:off x="2057400" y="1970959"/>
            <a:ext cx="6056313" cy="18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70530" fontAlgn="base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0530" fontAlgn="base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1371600" y="381000"/>
            <a:ext cx="6553200" cy="7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0530" fontAlgn="base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1268" name="Rectangle 17"/>
          <p:cNvSpPr>
            <a:spLocks noChangeArrowheads="1"/>
          </p:cNvSpPr>
          <p:nvPr/>
        </p:nvSpPr>
        <p:spPr bwMode="auto">
          <a:xfrm>
            <a:off x="2971800" y="954689"/>
            <a:ext cx="3408362" cy="7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0530" fontAlgn="base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501775" y="4092714"/>
            <a:ext cx="2841625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053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SGK/47</a:t>
            </a:r>
          </a:p>
        </p:txBody>
      </p:sp>
    </p:spTree>
    <p:extLst>
      <p:ext uri="{BB962C8B-B14F-4D97-AF65-F5344CB8AC3E}">
        <p14:creationId xmlns:p14="http://schemas.microsoft.com/office/powerpoint/2010/main" val="82964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 descr="thu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33675"/>
            <a:ext cx="5943600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0" name="Picture 10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000">
            <a:off x="615950" y="1501775"/>
            <a:ext cx="7150100" cy="699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1" name="Text Box 11"/>
          <p:cNvSpPr txBox="1"/>
          <p:nvPr/>
        </p:nvSpPr>
        <p:spPr>
          <a:xfrm>
            <a:off x="152400" y="1295400"/>
            <a:ext cx="9448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Một vài loại thước dùng để đo độ dài:</a:t>
            </a:r>
          </a:p>
        </p:txBody>
      </p:sp>
      <p:sp>
        <p:nvSpPr>
          <p:cNvPr id="61452" name="Text Box 12"/>
          <p:cNvSpPr txBox="1"/>
          <p:nvPr/>
        </p:nvSpPr>
        <p:spPr>
          <a:xfrm>
            <a:off x="2133600" y="2133600"/>
            <a:ext cx="4191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Thước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  <p:bldP spid="61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19400"/>
            <a:ext cx="395668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 descr="12453095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883" y="2819400"/>
            <a:ext cx="3962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0"/>
          <p:cNvSpPr>
            <a:spLocks noGrp="1" noChangeArrowheads="1"/>
          </p:cNvSpPr>
          <p:nvPr>
            <p:ph type="title"/>
          </p:nvPr>
        </p:nvSpPr>
        <p:spPr>
          <a:xfrm>
            <a:off x="838200" y="1196975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1018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v</a:t>
            </a:r>
            <a:r>
              <a:rPr lang="en-US" altLang="en-US" sz="3200" b="1" dirty="0">
                <a:solidFill>
                  <a:srgbClr val="1018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1018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loại thước dùng để đo độ d</a:t>
            </a:r>
            <a:r>
              <a:rPr lang="en-US" altLang="en-US" sz="3200" b="1" dirty="0">
                <a:solidFill>
                  <a:srgbClr val="1018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1018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altLang="en-US" sz="3200" b="1" dirty="0">
              <a:solidFill>
                <a:srgbClr val="1018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144588" y="2054225"/>
            <a:ext cx="3429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dây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071360">
            <a:off x="1458913" y="1943100"/>
            <a:ext cx="3709987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thu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37000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19200"/>
            <a:ext cx="88392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alt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52600" y="313055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13cm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52400" y="2438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em;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83" name="Line 31"/>
          <p:cNvSpPr/>
          <p:nvPr/>
        </p:nvSpPr>
        <p:spPr>
          <a:xfrm flipV="1">
            <a:off x="838200" y="3022600"/>
            <a:ext cx="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85" name="Line 33"/>
          <p:cNvSpPr/>
          <p:nvPr/>
        </p:nvSpPr>
        <p:spPr>
          <a:xfrm flipV="1">
            <a:off x="5946775" y="2935288"/>
            <a:ext cx="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3588" name="Line 36"/>
          <p:cNvSpPr/>
          <p:nvPr/>
        </p:nvSpPr>
        <p:spPr>
          <a:xfrm>
            <a:off x="600075" y="4059238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9" name="Line 37"/>
          <p:cNvSpPr/>
          <p:nvPr/>
        </p:nvSpPr>
        <p:spPr>
          <a:xfrm>
            <a:off x="577850" y="3906838"/>
            <a:ext cx="0" cy="1219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4347" name="Text Box 12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7" grpId="0"/>
      <p:bldP spid="23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444" y="929481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mép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em;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5363" name="Picture 3" descr="nice_table_120_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44" y="1481931"/>
            <a:ext cx="6496050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4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4737">
            <a:off x="6315710" y="975995"/>
            <a:ext cx="3468688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Line 5"/>
          <p:cNvSpPr/>
          <p:nvPr/>
        </p:nvSpPr>
        <p:spPr>
          <a:xfrm>
            <a:off x="2696969" y="2340769"/>
            <a:ext cx="0" cy="3413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398" name="Line 6"/>
          <p:cNvSpPr/>
          <p:nvPr/>
        </p:nvSpPr>
        <p:spPr>
          <a:xfrm>
            <a:off x="6268844" y="2061369"/>
            <a:ext cx="0" cy="3921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399" name="Line 7"/>
          <p:cNvSpPr/>
          <p:nvPr/>
        </p:nvSpPr>
        <p:spPr>
          <a:xfrm flipV="1">
            <a:off x="2687444" y="2464594"/>
            <a:ext cx="3581400" cy="228600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00" name="Line 8"/>
          <p:cNvSpPr/>
          <p:nvPr/>
        </p:nvSpPr>
        <p:spPr>
          <a:xfrm>
            <a:off x="6670799" y="1995964"/>
            <a:ext cx="0" cy="3921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59401" name="Picture 9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4737">
            <a:off x="2723198" y="1217613"/>
            <a:ext cx="3468687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3" name="Text Box 11"/>
          <p:cNvSpPr txBox="1"/>
          <p:nvPr/>
        </p:nvSpPr>
        <p:spPr>
          <a:xfrm>
            <a:off x="6116444" y="2285206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000" dirty="0"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4" name="Line 12"/>
          <p:cNvSpPr/>
          <p:nvPr/>
        </p:nvSpPr>
        <p:spPr>
          <a:xfrm rot="360000" flipV="1">
            <a:off x="6270749" y="2402681"/>
            <a:ext cx="397510" cy="71755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0444" y="516334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Mép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110cm.</a:t>
            </a:r>
          </a:p>
        </p:txBody>
      </p:sp>
      <p:sp>
        <p:nvSpPr>
          <p:cNvPr id="73735" name="Text Box 7"/>
          <p:cNvSpPr txBox="1"/>
          <p:nvPr/>
        </p:nvSpPr>
        <p:spPr>
          <a:xfrm>
            <a:off x="1849244" y="5115718"/>
            <a:ext cx="3124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4" name="Text Box 15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/>
          <p:nvPr/>
        </p:nvSpPr>
        <p:spPr>
          <a:xfrm>
            <a:off x="0" y="1143000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c) Đo chiều cao chân bàn học của em.</a:t>
            </a:r>
          </a:p>
        </p:txBody>
      </p:sp>
      <p:pic>
        <p:nvPicPr>
          <p:cNvPr id="16387" name="Picture 23" descr="nice_table_120_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22755"/>
            <a:ext cx="6552565" cy="525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93" name="Line 25"/>
          <p:cNvSpPr/>
          <p:nvPr/>
        </p:nvSpPr>
        <p:spPr>
          <a:xfrm>
            <a:off x="3708400" y="6172200"/>
            <a:ext cx="4572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94" name="Line 26"/>
          <p:cNvSpPr/>
          <p:nvPr/>
        </p:nvSpPr>
        <p:spPr>
          <a:xfrm>
            <a:off x="3657600" y="3429000"/>
            <a:ext cx="4572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95" name="Line 27"/>
          <p:cNvSpPr/>
          <p:nvPr/>
        </p:nvSpPr>
        <p:spPr>
          <a:xfrm flipH="1" flipV="1">
            <a:off x="4130675" y="3423285"/>
            <a:ext cx="34925" cy="265557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2798" name="Picture 30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957363">
            <a:off x="2223770" y="992505"/>
            <a:ext cx="4086225" cy="603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3" name="Text Box 5"/>
          <p:cNvSpPr txBox="1"/>
          <p:nvPr/>
        </p:nvSpPr>
        <p:spPr>
          <a:xfrm>
            <a:off x="76200" y="4114800"/>
            <a:ext cx="3352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bàn học của em cao: 65cm</a:t>
            </a:r>
          </a:p>
        </p:txBody>
      </p:sp>
      <p:sp>
        <p:nvSpPr>
          <p:cNvPr id="16393" name="Text Box 10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/>
          <p:nvPr/>
        </p:nvSpPr>
        <p:spPr>
          <a:xfrm>
            <a:off x="304800" y="1828483"/>
            <a:ext cx="8305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Muốn đo độ dài 1 đồ vật ta làm thế nào?</a:t>
            </a:r>
          </a:p>
        </p:txBody>
      </p:sp>
      <p:sp>
        <p:nvSpPr>
          <p:cNvPr id="86021" name="Text Box 5"/>
          <p:cNvSpPr txBox="1"/>
          <p:nvPr/>
        </p:nvSpPr>
        <p:spPr>
          <a:xfrm>
            <a:off x="76200" y="2644775"/>
            <a:ext cx="89789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Áp sát thước vào vật cần đo, một đầu ứng với vạch ghi số 0. Đầu kia ứng với vạch ghi số nào, chính là độ dài của đồ vật đó.</a:t>
            </a:r>
          </a:p>
        </p:txBody>
      </p:sp>
      <p:sp>
        <p:nvSpPr>
          <p:cNvPr id="17412" name="Text Box 5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1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/>
          <p:nvPr/>
        </p:nvSpPr>
        <p:spPr>
          <a:xfrm>
            <a:off x="685800" y="2352209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vi-VN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-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Chuẩn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bị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bài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Thực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hành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đo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độ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dài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(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tiếp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theo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)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2712" name="Text Box 8"/>
          <p:cNvSpPr txBox="1"/>
          <p:nvPr/>
        </p:nvSpPr>
        <p:spPr>
          <a:xfrm>
            <a:off x="3404839" y="2623483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2713" name="Text Box 9"/>
          <p:cNvSpPr txBox="1"/>
          <p:nvPr/>
        </p:nvSpPr>
        <p:spPr>
          <a:xfrm>
            <a:off x="2438400" y="46482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9463" name="Text Box 10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2" grpId="0"/>
      <p:bldP spid="727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9865"/>
              </p:ext>
            </p:extLst>
          </p:nvPr>
        </p:nvGraphicFramePr>
        <p:xfrm>
          <a:off x="667230" y="2115185"/>
          <a:ext cx="7391399" cy="312420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62430" y="2146935"/>
            <a:ext cx="3962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024793" y="2137410"/>
            <a:ext cx="3810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581630" y="2953385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581313" y="3791585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505430" y="4552633"/>
            <a:ext cx="1676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EG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5315430" y="2953385"/>
            <a:ext cx="1676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7cm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010313" y="3790950"/>
            <a:ext cx="2438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12cm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4477230" y="4553585"/>
            <a:ext cx="3200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1dm 2cm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91030" y="990600"/>
            <a:ext cx="8584565" cy="9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97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-27878" y="2883217"/>
            <a:ext cx="9144000" cy="762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ker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Vẽ đoạn thẳng AB có độ dài 7cm.</a:t>
            </a:r>
            <a:endParaRPr lang="en-US" altLang="en-US" sz="2800" kern="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3" descr="thu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85" y="1722755"/>
            <a:ext cx="8305800" cy="116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Line 44"/>
          <p:cNvSpPr/>
          <p:nvPr/>
        </p:nvSpPr>
        <p:spPr>
          <a:xfrm flipH="1" flipV="1">
            <a:off x="792860" y="1694180"/>
            <a:ext cx="2765425" cy="1111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Group 45"/>
          <p:cNvGrpSpPr/>
          <p:nvPr/>
        </p:nvGrpSpPr>
        <p:grpSpPr>
          <a:xfrm>
            <a:off x="782382" y="381000"/>
            <a:ext cx="2791420" cy="1295400"/>
            <a:chOff x="1722" y="2880"/>
            <a:chExt cx="1563" cy="816"/>
          </a:xfrm>
        </p:grpSpPr>
        <p:sp>
          <p:nvSpPr>
            <p:cNvPr id="8" name="Rectangle 46"/>
            <p:cNvSpPr/>
            <p:nvPr/>
          </p:nvSpPr>
          <p:spPr>
            <a:xfrm>
              <a:off x="1722" y="3648"/>
              <a:ext cx="1563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47" descr="p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" y="2880"/>
              <a:ext cx="811" cy="8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Group 48"/>
          <p:cNvGrpSpPr/>
          <p:nvPr/>
        </p:nvGrpSpPr>
        <p:grpSpPr>
          <a:xfrm>
            <a:off x="276321" y="1134749"/>
            <a:ext cx="568834" cy="953154"/>
            <a:chOff x="288" y="1697"/>
            <a:chExt cx="257" cy="429"/>
          </a:xfrm>
        </p:grpSpPr>
        <p:sp>
          <p:nvSpPr>
            <p:cNvPr id="11" name="Oval 49"/>
            <p:cNvSpPr/>
            <p:nvPr/>
          </p:nvSpPr>
          <p:spPr>
            <a:xfrm>
              <a:off x="487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50"/>
            <p:cNvSpPr txBox="1"/>
            <p:nvPr/>
          </p:nvSpPr>
          <p:spPr>
            <a:xfrm>
              <a:off x="288" y="1697"/>
              <a:ext cx="257" cy="4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  <a:p>
              <a:pPr eaLnBrk="1" hangingPunct="1"/>
              <a:endPara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51"/>
          <p:cNvGrpSpPr/>
          <p:nvPr/>
        </p:nvGrpSpPr>
        <p:grpSpPr>
          <a:xfrm>
            <a:off x="3477322" y="1088072"/>
            <a:ext cx="555625" cy="675005"/>
            <a:chOff x="2215" y="1658"/>
            <a:chExt cx="279" cy="313"/>
          </a:xfrm>
        </p:grpSpPr>
        <p:sp>
          <p:nvSpPr>
            <p:cNvPr id="14" name="Oval 52"/>
            <p:cNvSpPr/>
            <p:nvPr/>
          </p:nvSpPr>
          <p:spPr>
            <a:xfrm>
              <a:off x="2215" y="19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53"/>
            <p:cNvSpPr txBox="1"/>
            <p:nvPr/>
          </p:nvSpPr>
          <p:spPr>
            <a:xfrm>
              <a:off x="2237" y="1658"/>
              <a:ext cx="25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1724722" y="886142"/>
            <a:ext cx="160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7cm</a:t>
            </a:r>
          </a:p>
        </p:txBody>
      </p:sp>
      <p:sp>
        <p:nvSpPr>
          <p:cNvPr id="17" name="AutoShape 56"/>
          <p:cNvSpPr/>
          <p:nvPr/>
        </p:nvSpPr>
        <p:spPr>
          <a:xfrm rot="-5400000">
            <a:off x="2105722" y="140017"/>
            <a:ext cx="152400" cy="27432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/>
            <a:endParaRPr lang="en-US" alt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635" y="4412563"/>
            <a:ext cx="9143365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7cm.</a:t>
            </a:r>
          </a:p>
        </p:txBody>
      </p:sp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200722" y="359158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35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01 L 0.29896 0.0030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thu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7" y="1792287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4023074"/>
            <a:ext cx="9087167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sẵn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Lấy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7cm.</a:t>
            </a: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>
          <a:xfrm>
            <a:off x="114617" y="3086767"/>
            <a:ext cx="9144000" cy="762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ker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Vẽ đoạn thẳng AB có độ dài 7cm.</a:t>
            </a:r>
            <a:endParaRPr lang="en-US" altLang="en-US" sz="2800" kern="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29"/>
          <p:cNvSpPr/>
          <p:nvPr/>
        </p:nvSpPr>
        <p:spPr>
          <a:xfrm>
            <a:off x="534352" y="1730692"/>
            <a:ext cx="8309610" cy="5207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Line 30"/>
          <p:cNvSpPr/>
          <p:nvPr/>
        </p:nvSpPr>
        <p:spPr>
          <a:xfrm>
            <a:off x="728662" y="1736725"/>
            <a:ext cx="27686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80845" y="954087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7cm</a:t>
            </a:r>
          </a:p>
        </p:txBody>
      </p:sp>
      <p:sp>
        <p:nvSpPr>
          <p:cNvPr id="10" name="Rectangle 32"/>
          <p:cNvSpPr/>
          <p:nvPr/>
        </p:nvSpPr>
        <p:spPr>
          <a:xfrm>
            <a:off x="3352800" y="228600"/>
            <a:ext cx="26670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1" name="Oval 33"/>
          <p:cNvSpPr/>
          <p:nvPr/>
        </p:nvSpPr>
        <p:spPr>
          <a:xfrm>
            <a:off x="662622" y="1652587"/>
            <a:ext cx="103505" cy="13589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Oval 34"/>
          <p:cNvSpPr/>
          <p:nvPr/>
        </p:nvSpPr>
        <p:spPr>
          <a:xfrm>
            <a:off x="3466782" y="1656397"/>
            <a:ext cx="99060" cy="141605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Text Box 35"/>
          <p:cNvSpPr txBox="1"/>
          <p:nvPr/>
        </p:nvSpPr>
        <p:spPr>
          <a:xfrm>
            <a:off x="3536950" y="1212850"/>
            <a:ext cx="4079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" name="AutoShape 36"/>
          <p:cNvSpPr/>
          <p:nvPr/>
        </p:nvSpPr>
        <p:spPr>
          <a:xfrm rot="-5400000">
            <a:off x="2005012" y="255587"/>
            <a:ext cx="174625" cy="2652713"/>
          </a:xfrm>
          <a:prstGeom prst="rightBrace">
            <a:avLst>
              <a:gd name="adj1" fmla="val 12659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7"/>
          <p:cNvSpPr txBox="1"/>
          <p:nvPr/>
        </p:nvSpPr>
        <p:spPr>
          <a:xfrm>
            <a:off x="309562" y="1213167"/>
            <a:ext cx="4079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16" name="Group 38"/>
          <p:cNvGrpSpPr/>
          <p:nvPr/>
        </p:nvGrpSpPr>
        <p:grpSpPr>
          <a:xfrm>
            <a:off x="727982" y="378142"/>
            <a:ext cx="2775766" cy="1384300"/>
            <a:chOff x="1525" y="384"/>
            <a:chExt cx="1654" cy="864"/>
          </a:xfrm>
        </p:grpSpPr>
        <p:pic>
          <p:nvPicPr>
            <p:cNvPr id="17" name="Picture 39" descr="p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" y="384"/>
              <a:ext cx="811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40"/>
            <p:cNvSpPr/>
            <p:nvPr/>
          </p:nvSpPr>
          <p:spPr>
            <a:xfrm>
              <a:off x="1525" y="1200"/>
              <a:ext cx="1654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4050" y="363239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280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80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1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3 1.48148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2" grpId="0" bldLvl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64592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CD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12cm.</a:t>
            </a:r>
          </a:p>
        </p:txBody>
      </p:sp>
      <p:sp>
        <p:nvSpPr>
          <p:cNvPr id="6" name="Line 25"/>
          <p:cNvSpPr/>
          <p:nvPr/>
        </p:nvSpPr>
        <p:spPr>
          <a:xfrm>
            <a:off x="487680" y="3352800"/>
            <a:ext cx="4693920" cy="63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" name="Picture 26" descr="thu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400425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7"/>
          <p:cNvSpPr txBox="1"/>
          <p:nvPr/>
        </p:nvSpPr>
        <p:spPr>
          <a:xfrm>
            <a:off x="5219700" y="2911475"/>
            <a:ext cx="4079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286000" y="229235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12cm</a:t>
            </a:r>
          </a:p>
        </p:txBody>
      </p:sp>
      <p:sp>
        <p:nvSpPr>
          <p:cNvPr id="10" name="AutoShape 29"/>
          <p:cNvSpPr/>
          <p:nvPr/>
        </p:nvSpPr>
        <p:spPr>
          <a:xfrm rot="-5400000">
            <a:off x="2625725" y="733425"/>
            <a:ext cx="433388" cy="4618038"/>
          </a:xfrm>
          <a:prstGeom prst="rightBrace">
            <a:avLst>
              <a:gd name="adj1" fmla="val 88797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30"/>
          <p:cNvSpPr/>
          <p:nvPr/>
        </p:nvSpPr>
        <p:spPr>
          <a:xfrm>
            <a:off x="415290" y="3296285"/>
            <a:ext cx="118110" cy="10414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Text Box 31"/>
          <p:cNvSpPr txBox="1"/>
          <p:nvPr/>
        </p:nvSpPr>
        <p:spPr>
          <a:xfrm>
            <a:off x="127000" y="2895600"/>
            <a:ext cx="406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" name="Oval 30"/>
          <p:cNvSpPr/>
          <p:nvPr/>
        </p:nvSpPr>
        <p:spPr>
          <a:xfrm>
            <a:off x="5143500" y="3295650"/>
            <a:ext cx="120650" cy="116205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 bldLvl="0" animBg="1"/>
      <p:bldP spid="12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868" y="3810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EG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1dm 2cm.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43468" y="1143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vị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EG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vị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CD ở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51381" y="2829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- 1dm 2cm bằng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cm?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319668" y="4075093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CD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EG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 với nhau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891168" y="2163445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EG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vị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853068" y="3439180"/>
            <a:ext cx="3286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1dm 2cm = 12cm</a:t>
            </a: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685800" y="5267980"/>
            <a:ext cx="8244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 dài 2 đoạn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 vì 1dm 2cm = 12cm </a:t>
            </a:r>
          </a:p>
        </p:txBody>
      </p:sp>
    </p:spTree>
    <p:extLst>
      <p:ext uri="{BB962C8B-B14F-4D97-AF65-F5344CB8AC3E}">
        <p14:creationId xmlns:p14="http://schemas.microsoft.com/office/powerpoint/2010/main" val="31638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6052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1dm 2cm.</a:t>
            </a:r>
          </a:p>
        </p:txBody>
      </p:sp>
      <p:sp>
        <p:nvSpPr>
          <p:cNvPr id="5" name="Line 25"/>
          <p:cNvSpPr/>
          <p:nvPr/>
        </p:nvSpPr>
        <p:spPr>
          <a:xfrm>
            <a:off x="487680" y="3352800"/>
            <a:ext cx="4693920" cy="63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" name="Picture 26" descr="thu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400425"/>
            <a:ext cx="830580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7"/>
          <p:cNvSpPr txBox="1"/>
          <p:nvPr/>
        </p:nvSpPr>
        <p:spPr>
          <a:xfrm>
            <a:off x="5219700" y="2911475"/>
            <a:ext cx="4197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286000" y="229235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12cm</a:t>
            </a:r>
          </a:p>
        </p:txBody>
      </p:sp>
      <p:sp>
        <p:nvSpPr>
          <p:cNvPr id="9" name="AutoShape 29"/>
          <p:cNvSpPr/>
          <p:nvPr/>
        </p:nvSpPr>
        <p:spPr>
          <a:xfrm rot="-5400000">
            <a:off x="2625725" y="733425"/>
            <a:ext cx="433388" cy="4618038"/>
          </a:xfrm>
          <a:prstGeom prst="rightBrace">
            <a:avLst>
              <a:gd name="adj1" fmla="val 88797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415290" y="3296285"/>
            <a:ext cx="118110" cy="10414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1" name="Text Box 31"/>
          <p:cNvSpPr txBox="1"/>
          <p:nvPr/>
        </p:nvSpPr>
        <p:spPr>
          <a:xfrm>
            <a:off x="108585" y="284543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2" name="Oval 30"/>
          <p:cNvSpPr/>
          <p:nvPr/>
        </p:nvSpPr>
        <p:spPr>
          <a:xfrm>
            <a:off x="5143500" y="3295650"/>
            <a:ext cx="120650" cy="116205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bldLvl="0" animBg="1"/>
      <p:bldP spid="10" grpId="0" bldLvl="0" animBg="1"/>
      <p:bldP spid="11" grpId="0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nêu cách thực hiện vẽ một đoạn thẳng có độ dài cho trước ?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304800" y="2093595"/>
            <a:ext cx="8763000" cy="169277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- Đặt thước, kẻ một đoạn thẳng bắt đầu từ vạch ghi số 0 đến vạch ghi số đo độ dài cho trước của đoạn thẳng.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304800" y="4133671"/>
            <a:ext cx="876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- Nhấc thước, ghi tên ở 2 đầu đoạn thẳng vừa vẽ. Ta được đoạn thẳng cần vẽ.</a:t>
            </a:r>
          </a:p>
        </p:txBody>
      </p:sp>
    </p:spTree>
    <p:extLst>
      <p:ext uri="{BB962C8B-B14F-4D97-AF65-F5344CB8AC3E}">
        <p14:creationId xmlns:p14="http://schemas.microsoft.com/office/powerpoint/2010/main" val="30829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/>
          <p:nvPr/>
        </p:nvSpPr>
        <p:spPr>
          <a:xfrm>
            <a:off x="-93662" y="1371600"/>
            <a:ext cx="891540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2. Thực hành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Đo độ dài rồi cho biết kết quả đo:</a:t>
            </a:r>
          </a:p>
        </p:txBody>
      </p:sp>
      <p:sp>
        <p:nvSpPr>
          <p:cNvPr id="21512" name="Text Box 8"/>
          <p:cNvSpPr txBox="1"/>
          <p:nvPr/>
        </p:nvSpPr>
        <p:spPr>
          <a:xfrm>
            <a:off x="533400" y="3150235"/>
            <a:ext cx="92202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a) Chiều dài cái bút của em;</a:t>
            </a:r>
          </a:p>
        </p:txBody>
      </p:sp>
      <p:sp>
        <p:nvSpPr>
          <p:cNvPr id="21513" name="Text Box 9"/>
          <p:cNvSpPr txBox="1"/>
          <p:nvPr/>
        </p:nvSpPr>
        <p:spPr>
          <a:xfrm>
            <a:off x="533400" y="3886200"/>
            <a:ext cx="92202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b) Chiều dài mép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của em;</a:t>
            </a:r>
          </a:p>
        </p:txBody>
      </p:sp>
      <p:sp>
        <p:nvSpPr>
          <p:cNvPr id="21514" name="Text Box 10"/>
          <p:cNvSpPr txBox="1"/>
          <p:nvPr/>
        </p:nvSpPr>
        <p:spPr>
          <a:xfrm>
            <a:off x="533400" y="4572000"/>
            <a:ext cx="92202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c) Chiều cao chân bàn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em.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9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2" grpId="0"/>
      <p:bldP spid="21513" grpId="0"/>
      <p:bldP spid="215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571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 New Roman EVT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vài loại thước dùng để đo độ dài: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48</cp:revision>
  <dcterms:created xsi:type="dcterms:W3CDTF">2020-08-16T05:34:00Z</dcterms:created>
  <dcterms:modified xsi:type="dcterms:W3CDTF">2021-11-15T13:39:17Z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A9036B93C27240D49D67EBAD119B8C26</vt:lpwstr>
  </property>
  <property fmtid="{D5CDD505-2E9C-101B-9397-08002B2CF9AE}" pid="3" name="KSOProductBuildVer">
    <vt:lpwstr>1033-11.2.0.10296</vt:lpwstr>
  </property>
</Properties>
</file>